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58" r:id="rId3"/>
    <p:sldId id="259" r:id="rId4"/>
    <p:sldId id="261" r:id="rId5"/>
    <p:sldId id="260" r:id="rId6"/>
    <p:sldId id="262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>
        <p:scale>
          <a:sx n="102" d="100"/>
          <a:sy n="102" d="100"/>
        </p:scale>
        <p:origin x="952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009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343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992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173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68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828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08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192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942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464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379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51736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43" r:id="rId6"/>
    <p:sldLayoutId id="2147483738" r:id="rId7"/>
    <p:sldLayoutId id="2147483739" r:id="rId8"/>
    <p:sldLayoutId id="2147483740" r:id="rId9"/>
    <p:sldLayoutId id="2147483742" r:id="rId10"/>
    <p:sldLayoutId id="214748374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ityofchicago.org/resource/s6ha-ppgi.json" TargetMode="External"/><Relationship Id="rId2" Type="http://schemas.openxmlformats.org/officeDocument/2006/relationships/hyperlink" Target="https://data.cityofchicago.org/Community-Economic-Development/Affordable-Rental-Housing-Developments/s6ha-ppgi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.cityofchicago.org/Facilities-Geographic-Boundaries/Boundaries-Neighborhoods-KML/buma-fjbv" TargetMode="External"/><Relationship Id="rId5" Type="http://schemas.openxmlformats.org/officeDocument/2006/relationships/hyperlink" Target="https://data.cityofchicago.org/resource/kc9i-wq85.json" TargetMode="External"/><Relationship Id="rId4" Type="http://schemas.openxmlformats.org/officeDocument/2006/relationships/hyperlink" Target="https://data.cityofchicago.org/Health-Human-Services/Census-Data-Selected-socioeconomic-indicators-in-C/kn9c-c2s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373CA4-4365-5D4B-A255-97332DBA6B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Poverty &amp; Housing in Chicago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A2177-FEE0-4A44-B73A-0EB90505CD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2000" dirty="0"/>
              <a:t>Project Notes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BF02EC-DB6F-4194-8871-98020FCAFF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95" r="17288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6351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DESCRIPTION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6E039AB-8124-DB4A-BA07-C88AEC0CF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945732" cy="3634486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The goal of the project is to determine how effective the city of Chicago has been in placing affordable housing in areas deemed of high poverty index since the 2008-2012 City of Chicago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project will need the following;</a:t>
            </a:r>
          </a:p>
          <a:p>
            <a:pPr>
              <a:buFontTx/>
              <a:buChar char="-"/>
            </a:pPr>
            <a:r>
              <a:rPr lang="en-US" dirty="0"/>
              <a:t>Collection of data from a database</a:t>
            </a:r>
          </a:p>
          <a:p>
            <a:pPr>
              <a:buFontTx/>
              <a:buChar char="-"/>
            </a:pPr>
            <a:r>
              <a:rPr lang="en-US" dirty="0"/>
              <a:t>Method of navigation and filtering of the data</a:t>
            </a:r>
          </a:p>
          <a:p>
            <a:pPr>
              <a:buFontTx/>
              <a:buChar char="-"/>
            </a:pPr>
            <a:r>
              <a:rPr lang="en-US" dirty="0"/>
              <a:t>Presentation of filtered data in a dashboard</a:t>
            </a:r>
          </a:p>
          <a:p>
            <a:pPr lvl="1">
              <a:buFontTx/>
              <a:buChar char="-"/>
            </a:pPr>
            <a:r>
              <a:rPr lang="en-US" dirty="0"/>
              <a:t>Charts</a:t>
            </a:r>
          </a:p>
          <a:p>
            <a:pPr lvl="1">
              <a:buFontTx/>
              <a:buChar char="-"/>
            </a:pPr>
            <a:r>
              <a:rPr lang="en-US" dirty="0"/>
              <a:t>Heatmaps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A23B20-256C-614E-A051-54062110229F}"/>
              </a:ext>
            </a:extLst>
          </p:cNvPr>
          <p:cNvSpPr/>
          <p:nvPr/>
        </p:nvSpPr>
        <p:spPr>
          <a:xfrm>
            <a:off x="9067303" y="2731701"/>
            <a:ext cx="2543504" cy="30762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Dashboard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651C7A-2CC7-E441-81EE-8214D9E278DE}"/>
              </a:ext>
            </a:extLst>
          </p:cNvPr>
          <p:cNvSpPr/>
          <p:nvPr/>
        </p:nvSpPr>
        <p:spPr>
          <a:xfrm>
            <a:off x="6526925" y="2731701"/>
            <a:ext cx="2543503" cy="3076249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5C7A29-28D6-4D40-9EDD-30C98443B772}"/>
              </a:ext>
            </a:extLst>
          </p:cNvPr>
          <p:cNvSpPr/>
          <p:nvPr/>
        </p:nvSpPr>
        <p:spPr>
          <a:xfrm>
            <a:off x="6526924" y="2217683"/>
            <a:ext cx="5083882" cy="5140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618203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Plotting Concept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6E039AB-8124-DB4A-BA07-C88AEC0CF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6082367" cy="451713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dirty="0"/>
              <a:t>The KML data of Chicago neighbourhoods will be overlaid by default over the street map leaflet of Chicago.</a:t>
            </a:r>
          </a:p>
          <a:p>
            <a:pPr>
              <a:buFontTx/>
              <a:buChar char="-"/>
            </a:pPr>
            <a:r>
              <a:rPr lang="en-GB" dirty="0"/>
              <a:t>The user may click within any of the neighbourhoods to filter the data shown in the dashboard to the selected neighbourhood</a:t>
            </a:r>
          </a:p>
          <a:p>
            <a:pPr lvl="1">
              <a:buFontTx/>
              <a:buChar char="-"/>
            </a:pPr>
            <a:r>
              <a:rPr lang="en-GB" dirty="0"/>
              <a:t>Clicking on the neighbourhood again will remove the applied filter</a:t>
            </a:r>
          </a:p>
          <a:p>
            <a:pPr lvl="1">
              <a:buFontTx/>
              <a:buChar char="-"/>
            </a:pPr>
            <a:r>
              <a:rPr lang="en-GB" dirty="0"/>
              <a:t>Clicking on another neighbourhood will switch the current filter to the newly selected neighbourhood</a:t>
            </a:r>
          </a:p>
          <a:p>
            <a:pPr>
              <a:buFontTx/>
              <a:buChar char="-"/>
            </a:pPr>
            <a:r>
              <a:rPr lang="en-GB" dirty="0"/>
              <a:t>The user may show or hide a plot layer of the affordable housing developments</a:t>
            </a:r>
          </a:p>
          <a:p>
            <a:pPr>
              <a:buFontTx/>
              <a:buChar char="-"/>
            </a:pPr>
            <a:r>
              <a:rPr lang="en-GB" dirty="0"/>
              <a:t>The user may show or hide a heat map layer indicating whether affordable housing was placed in a neighbourhood requiring it</a:t>
            </a:r>
          </a:p>
          <a:p>
            <a:pPr lvl="1">
              <a:buFontTx/>
              <a:buChar char="-"/>
            </a:pPr>
            <a:r>
              <a:rPr lang="en-GB" dirty="0"/>
              <a:t>Coefficient: (% crowded housing x % house below poverty)/units</a:t>
            </a:r>
          </a:p>
          <a:p>
            <a:pPr lvl="1">
              <a:buFontTx/>
              <a:buChar char="-"/>
            </a:pPr>
            <a:r>
              <a:rPr lang="en-GB" dirty="0"/>
              <a:t>A scale comprised of the min to max coefficient will be used to colour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3F1BB766-80E4-1243-AE57-BD057F64A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9880" y="1177158"/>
            <a:ext cx="4520927" cy="50703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04506E8-6BFC-B340-A202-1DD7D373F236}"/>
              </a:ext>
            </a:extLst>
          </p:cNvPr>
          <p:cNvSpPr/>
          <p:nvPr/>
        </p:nvSpPr>
        <p:spPr>
          <a:xfrm>
            <a:off x="9066998" y="2743200"/>
            <a:ext cx="413886" cy="269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9974A3-C48A-1043-9426-6BC40FD0B8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2" t="17165" r="57185" b="15028"/>
          <a:stretch/>
        </p:blipFill>
        <p:spPr>
          <a:xfrm>
            <a:off x="9273941" y="2877953"/>
            <a:ext cx="490446" cy="697424"/>
          </a:xfrm>
          <a:prstGeom prst="rect">
            <a:avLst/>
          </a:prstGeom>
        </p:spPr>
      </p:pic>
      <p:sp>
        <p:nvSpPr>
          <p:cNvPr id="13" name="Down Arrow Callout 12">
            <a:extLst>
              <a:ext uri="{FF2B5EF4-FFF2-40B4-BE49-F238E27FC236}">
                <a16:creationId xmlns:a16="http://schemas.microsoft.com/office/drawing/2014/main" id="{3CE82608-9C27-4A4F-BE11-E5779E5FEBE8}"/>
              </a:ext>
            </a:extLst>
          </p:cNvPr>
          <p:cNvSpPr/>
          <p:nvPr/>
        </p:nvSpPr>
        <p:spPr>
          <a:xfrm>
            <a:off x="8800119" y="2271562"/>
            <a:ext cx="918770" cy="471638"/>
          </a:xfrm>
          <a:prstGeom prst="downArrowCallou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00" dirty="0">
                <a:solidFill>
                  <a:schemeClr val="tx1"/>
                </a:solidFill>
              </a:rPr>
              <a:t>Humboldt Park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0286297-8E0F-1745-A196-4687EBAF6AF8}"/>
              </a:ext>
            </a:extLst>
          </p:cNvPr>
          <p:cNvSpPr/>
          <p:nvPr/>
        </p:nvSpPr>
        <p:spPr>
          <a:xfrm>
            <a:off x="9106813" y="28193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739687-A642-8B41-AC13-992FCBBC0376}"/>
              </a:ext>
            </a:extLst>
          </p:cNvPr>
          <p:cNvSpPr/>
          <p:nvPr/>
        </p:nvSpPr>
        <p:spPr>
          <a:xfrm>
            <a:off x="9367774" y="2772099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E1DF9D8-B056-BE4D-8690-7F589439FDF0}"/>
              </a:ext>
            </a:extLst>
          </p:cNvPr>
          <p:cNvSpPr/>
          <p:nvPr/>
        </p:nvSpPr>
        <p:spPr>
          <a:xfrm>
            <a:off x="9140501" y="32765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10B7080-BC92-5E42-AB51-CF1775F97A83}"/>
              </a:ext>
            </a:extLst>
          </p:cNvPr>
          <p:cNvSpPr/>
          <p:nvPr/>
        </p:nvSpPr>
        <p:spPr>
          <a:xfrm>
            <a:off x="9184459" y="2916021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499183C-7B5D-1C4A-A315-833A189F5391}"/>
              </a:ext>
            </a:extLst>
          </p:cNvPr>
          <p:cNvSpPr/>
          <p:nvPr/>
        </p:nvSpPr>
        <p:spPr>
          <a:xfrm>
            <a:off x="8961670" y="263704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FF4B3C7-2443-7A45-A4B7-4F23D4FE3280}"/>
              </a:ext>
            </a:extLst>
          </p:cNvPr>
          <p:cNvSpPr/>
          <p:nvPr/>
        </p:nvSpPr>
        <p:spPr>
          <a:xfrm>
            <a:off x="9284305" y="353375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7C49B63-8912-4545-84C3-6D87FF1D88E8}"/>
              </a:ext>
            </a:extLst>
          </p:cNvPr>
          <p:cNvSpPr/>
          <p:nvPr/>
        </p:nvSpPr>
        <p:spPr>
          <a:xfrm>
            <a:off x="9640878" y="4123456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F691E2-976E-674C-ADCD-01ED3D5B5C0C}"/>
              </a:ext>
            </a:extLst>
          </p:cNvPr>
          <p:cNvSpPr/>
          <p:nvPr/>
        </p:nvSpPr>
        <p:spPr>
          <a:xfrm>
            <a:off x="9561358" y="2760308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B82D8A8-9113-8341-A91E-B1243421C0E3}"/>
              </a:ext>
            </a:extLst>
          </p:cNvPr>
          <p:cNvSpPr/>
          <p:nvPr/>
        </p:nvSpPr>
        <p:spPr>
          <a:xfrm>
            <a:off x="9868813" y="35813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95CB200-D531-754B-93E4-4DA691780796}"/>
              </a:ext>
            </a:extLst>
          </p:cNvPr>
          <p:cNvSpPr/>
          <p:nvPr/>
        </p:nvSpPr>
        <p:spPr>
          <a:xfrm>
            <a:off x="9630074" y="390790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D762093-BF55-3247-A022-5FF24CFF8FCC}"/>
              </a:ext>
            </a:extLst>
          </p:cNvPr>
          <p:cNvSpPr/>
          <p:nvPr/>
        </p:nvSpPr>
        <p:spPr>
          <a:xfrm>
            <a:off x="9801436" y="382256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C99C36E-46F1-5746-BBBC-F9B504120364}"/>
              </a:ext>
            </a:extLst>
          </p:cNvPr>
          <p:cNvSpPr/>
          <p:nvPr/>
        </p:nvSpPr>
        <p:spPr>
          <a:xfrm>
            <a:off x="9334085" y="399978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29AB707-CF1C-DA4A-97C8-AD6924014AFA}"/>
              </a:ext>
            </a:extLst>
          </p:cNvPr>
          <p:cNvSpPr/>
          <p:nvPr/>
        </p:nvSpPr>
        <p:spPr>
          <a:xfrm>
            <a:off x="9716413" y="34289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C36C382-4608-E54C-B3F5-E436704B7FE7}"/>
              </a:ext>
            </a:extLst>
          </p:cNvPr>
          <p:cNvSpPr/>
          <p:nvPr/>
        </p:nvSpPr>
        <p:spPr>
          <a:xfrm>
            <a:off x="9436705" y="368615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B2985D3-8BF5-B647-A207-C990E956FCF2}"/>
              </a:ext>
            </a:extLst>
          </p:cNvPr>
          <p:cNvSpPr/>
          <p:nvPr/>
        </p:nvSpPr>
        <p:spPr>
          <a:xfrm>
            <a:off x="9793278" y="4275856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8952A51-1C37-5A41-BC2F-3C7F25FA0D5C}"/>
              </a:ext>
            </a:extLst>
          </p:cNvPr>
          <p:cNvSpPr/>
          <p:nvPr/>
        </p:nvSpPr>
        <p:spPr>
          <a:xfrm>
            <a:off x="10021213" y="37337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8A32C31-2DF3-D547-8D1A-D82D0CD68DFF}"/>
              </a:ext>
            </a:extLst>
          </p:cNvPr>
          <p:cNvSpPr/>
          <p:nvPr/>
        </p:nvSpPr>
        <p:spPr>
          <a:xfrm>
            <a:off x="9782474" y="406030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8AB4727-D837-9C4F-AF92-AEF19487B6CB}"/>
              </a:ext>
            </a:extLst>
          </p:cNvPr>
          <p:cNvSpPr/>
          <p:nvPr/>
        </p:nvSpPr>
        <p:spPr>
          <a:xfrm>
            <a:off x="9953836" y="397496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FDAFADF-7A9E-3240-A2AA-7B54999415C7}"/>
              </a:ext>
            </a:extLst>
          </p:cNvPr>
          <p:cNvSpPr/>
          <p:nvPr/>
        </p:nvSpPr>
        <p:spPr>
          <a:xfrm>
            <a:off x="9486485" y="415218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2214830-E95F-B74F-B7D2-CD1165DBFB64}"/>
              </a:ext>
            </a:extLst>
          </p:cNvPr>
          <p:cNvSpPr/>
          <p:nvPr/>
        </p:nvSpPr>
        <p:spPr>
          <a:xfrm>
            <a:off x="9868813" y="35813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ACCFDE-9AE6-1046-8274-A016314C75B6}"/>
              </a:ext>
            </a:extLst>
          </p:cNvPr>
          <p:cNvSpPr/>
          <p:nvPr/>
        </p:nvSpPr>
        <p:spPr>
          <a:xfrm>
            <a:off x="9589105" y="383855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D512F2D-4FE0-EC47-9951-235082E16DC7}"/>
              </a:ext>
            </a:extLst>
          </p:cNvPr>
          <p:cNvSpPr/>
          <p:nvPr/>
        </p:nvSpPr>
        <p:spPr>
          <a:xfrm>
            <a:off x="9945678" y="4428256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5FBCE9A-641C-9B4F-B674-C40900138EC2}"/>
              </a:ext>
            </a:extLst>
          </p:cNvPr>
          <p:cNvSpPr/>
          <p:nvPr/>
        </p:nvSpPr>
        <p:spPr>
          <a:xfrm>
            <a:off x="10173613" y="38861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13E530E-2086-4249-9EA6-8469053B333B}"/>
              </a:ext>
            </a:extLst>
          </p:cNvPr>
          <p:cNvSpPr/>
          <p:nvPr/>
        </p:nvSpPr>
        <p:spPr>
          <a:xfrm>
            <a:off x="9934874" y="421270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EA29358-8E3A-E54A-AFB8-7CB14F6C2AB4}"/>
              </a:ext>
            </a:extLst>
          </p:cNvPr>
          <p:cNvSpPr/>
          <p:nvPr/>
        </p:nvSpPr>
        <p:spPr>
          <a:xfrm>
            <a:off x="10106236" y="412736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5056173-D0EC-6B46-95FF-A5C925069C06}"/>
              </a:ext>
            </a:extLst>
          </p:cNvPr>
          <p:cNvSpPr/>
          <p:nvPr/>
        </p:nvSpPr>
        <p:spPr>
          <a:xfrm>
            <a:off x="9638885" y="430458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C865629-2AD9-504C-A43B-5F2ABE0139E5}"/>
              </a:ext>
            </a:extLst>
          </p:cNvPr>
          <p:cNvSpPr/>
          <p:nvPr/>
        </p:nvSpPr>
        <p:spPr>
          <a:xfrm>
            <a:off x="10021213" y="37337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1659C72-962E-1D46-82F4-754C0BDE4431}"/>
              </a:ext>
            </a:extLst>
          </p:cNvPr>
          <p:cNvSpPr/>
          <p:nvPr/>
        </p:nvSpPr>
        <p:spPr>
          <a:xfrm>
            <a:off x="9234525" y="463564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E945D29-8238-DE46-B501-D36A8C3911C4}"/>
              </a:ext>
            </a:extLst>
          </p:cNvPr>
          <p:cNvSpPr/>
          <p:nvPr/>
        </p:nvSpPr>
        <p:spPr>
          <a:xfrm>
            <a:off x="9591098" y="522534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A931BE3-98D3-B44C-B173-1B83D2CCC8EB}"/>
              </a:ext>
            </a:extLst>
          </p:cNvPr>
          <p:cNvSpPr/>
          <p:nvPr/>
        </p:nvSpPr>
        <p:spPr>
          <a:xfrm>
            <a:off x="9819033" y="468322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D832654-A33E-DD47-AFDC-5DD96582A0AD}"/>
              </a:ext>
            </a:extLst>
          </p:cNvPr>
          <p:cNvSpPr/>
          <p:nvPr/>
        </p:nvSpPr>
        <p:spPr>
          <a:xfrm>
            <a:off x="9580294" y="500979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94D7797-F530-E54A-ACA7-3313B2B6E67B}"/>
              </a:ext>
            </a:extLst>
          </p:cNvPr>
          <p:cNvSpPr/>
          <p:nvPr/>
        </p:nvSpPr>
        <p:spPr>
          <a:xfrm>
            <a:off x="9751656" y="492445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DDD5837-19C0-8340-A36D-7388DF258214}"/>
              </a:ext>
            </a:extLst>
          </p:cNvPr>
          <p:cNvSpPr/>
          <p:nvPr/>
        </p:nvSpPr>
        <p:spPr>
          <a:xfrm>
            <a:off x="9284305" y="5101672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EABD682-E9C5-4E40-AEC1-0627B77A29DE}"/>
              </a:ext>
            </a:extLst>
          </p:cNvPr>
          <p:cNvSpPr/>
          <p:nvPr/>
        </p:nvSpPr>
        <p:spPr>
          <a:xfrm>
            <a:off x="9666633" y="453082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D942B10-43E9-0B4D-A165-D45007A4201C}"/>
              </a:ext>
            </a:extLst>
          </p:cNvPr>
          <p:cNvSpPr/>
          <p:nvPr/>
        </p:nvSpPr>
        <p:spPr>
          <a:xfrm>
            <a:off x="10046968" y="463564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6B2392E-B393-4B48-9B5D-EC309ABD7C52}"/>
              </a:ext>
            </a:extLst>
          </p:cNvPr>
          <p:cNvSpPr/>
          <p:nvPr/>
        </p:nvSpPr>
        <p:spPr>
          <a:xfrm>
            <a:off x="10403541" y="522534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09D7561-EE7D-B94E-8650-E7F7D91B1D59}"/>
              </a:ext>
            </a:extLst>
          </p:cNvPr>
          <p:cNvSpPr/>
          <p:nvPr/>
        </p:nvSpPr>
        <p:spPr>
          <a:xfrm>
            <a:off x="10631476" y="468322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B258B36-9ED0-FD43-8C03-81C268C22D61}"/>
              </a:ext>
            </a:extLst>
          </p:cNvPr>
          <p:cNvSpPr/>
          <p:nvPr/>
        </p:nvSpPr>
        <p:spPr>
          <a:xfrm>
            <a:off x="10392737" y="500979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3058977D-BF68-214F-8F6C-DD8ECDB7D737}"/>
              </a:ext>
            </a:extLst>
          </p:cNvPr>
          <p:cNvSpPr/>
          <p:nvPr/>
        </p:nvSpPr>
        <p:spPr>
          <a:xfrm>
            <a:off x="10564099" y="492445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3505C60-7F0B-D347-80E9-D368B2978F89}"/>
              </a:ext>
            </a:extLst>
          </p:cNvPr>
          <p:cNvSpPr/>
          <p:nvPr/>
        </p:nvSpPr>
        <p:spPr>
          <a:xfrm>
            <a:off x="10096748" y="5101672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E2F9729-05A3-AE45-AA26-4D110041C1EF}"/>
              </a:ext>
            </a:extLst>
          </p:cNvPr>
          <p:cNvSpPr/>
          <p:nvPr/>
        </p:nvSpPr>
        <p:spPr>
          <a:xfrm>
            <a:off x="10479076" y="453082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6493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 Concept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6E039AB-8124-DB4A-BA07-C88AEC0CF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/>
              <a:t>The leaflet/map plotting side will contain the following functionality;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967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Structure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A347B63-6A8B-8141-929F-8AF57917E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/>
              <a:t>The leaflet/map plotting side will contain the following functionality;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640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F8A7-C72C-4149-94B9-FA6CBDF26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Plotting Work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3F1BB766-80E4-1243-AE57-BD057F64A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9880" y="1177158"/>
            <a:ext cx="4520927" cy="507036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04506E8-6BFC-B340-A202-1DD7D373F236}"/>
              </a:ext>
            </a:extLst>
          </p:cNvPr>
          <p:cNvSpPr/>
          <p:nvPr/>
        </p:nvSpPr>
        <p:spPr>
          <a:xfrm>
            <a:off x="9066998" y="2743200"/>
            <a:ext cx="413886" cy="269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9974A3-C48A-1043-9426-6BC40FD0B8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02" t="17165" r="57185" b="15028"/>
          <a:stretch/>
        </p:blipFill>
        <p:spPr>
          <a:xfrm>
            <a:off x="9273941" y="2877953"/>
            <a:ext cx="490446" cy="697424"/>
          </a:xfrm>
          <a:prstGeom prst="rect">
            <a:avLst/>
          </a:prstGeom>
        </p:spPr>
      </p:pic>
      <p:sp>
        <p:nvSpPr>
          <p:cNvPr id="13" name="Down Arrow Callout 12">
            <a:extLst>
              <a:ext uri="{FF2B5EF4-FFF2-40B4-BE49-F238E27FC236}">
                <a16:creationId xmlns:a16="http://schemas.microsoft.com/office/drawing/2014/main" id="{3CE82608-9C27-4A4F-BE11-E5779E5FEBE8}"/>
              </a:ext>
            </a:extLst>
          </p:cNvPr>
          <p:cNvSpPr/>
          <p:nvPr/>
        </p:nvSpPr>
        <p:spPr>
          <a:xfrm>
            <a:off x="8800119" y="2271562"/>
            <a:ext cx="918770" cy="471638"/>
          </a:xfrm>
          <a:prstGeom prst="downArrowCallou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00" dirty="0">
                <a:solidFill>
                  <a:schemeClr val="tx1"/>
                </a:solidFill>
              </a:rPr>
              <a:t>Humboldt Park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0286297-8E0F-1745-A196-4687EBAF6AF8}"/>
              </a:ext>
            </a:extLst>
          </p:cNvPr>
          <p:cNvSpPr/>
          <p:nvPr/>
        </p:nvSpPr>
        <p:spPr>
          <a:xfrm>
            <a:off x="9106813" y="28193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739687-A642-8B41-AC13-992FCBBC0376}"/>
              </a:ext>
            </a:extLst>
          </p:cNvPr>
          <p:cNvSpPr/>
          <p:nvPr/>
        </p:nvSpPr>
        <p:spPr>
          <a:xfrm>
            <a:off x="9367774" y="2772099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E1DF9D8-B056-BE4D-8690-7F589439FDF0}"/>
              </a:ext>
            </a:extLst>
          </p:cNvPr>
          <p:cNvSpPr/>
          <p:nvPr/>
        </p:nvSpPr>
        <p:spPr>
          <a:xfrm>
            <a:off x="9140501" y="32765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10B7080-BC92-5E42-AB51-CF1775F97A83}"/>
              </a:ext>
            </a:extLst>
          </p:cNvPr>
          <p:cNvSpPr/>
          <p:nvPr/>
        </p:nvSpPr>
        <p:spPr>
          <a:xfrm>
            <a:off x="9184459" y="2916021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499183C-7B5D-1C4A-A315-833A189F5391}"/>
              </a:ext>
            </a:extLst>
          </p:cNvPr>
          <p:cNvSpPr/>
          <p:nvPr/>
        </p:nvSpPr>
        <p:spPr>
          <a:xfrm>
            <a:off x="8961670" y="263704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FF4B3C7-2443-7A45-A4B7-4F23D4FE3280}"/>
              </a:ext>
            </a:extLst>
          </p:cNvPr>
          <p:cNvSpPr/>
          <p:nvPr/>
        </p:nvSpPr>
        <p:spPr>
          <a:xfrm>
            <a:off x="9284305" y="353375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7C49B63-8912-4545-84C3-6D87FF1D88E8}"/>
              </a:ext>
            </a:extLst>
          </p:cNvPr>
          <p:cNvSpPr/>
          <p:nvPr/>
        </p:nvSpPr>
        <p:spPr>
          <a:xfrm>
            <a:off x="9640878" y="4123456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F691E2-976E-674C-ADCD-01ED3D5B5C0C}"/>
              </a:ext>
            </a:extLst>
          </p:cNvPr>
          <p:cNvSpPr/>
          <p:nvPr/>
        </p:nvSpPr>
        <p:spPr>
          <a:xfrm>
            <a:off x="9561358" y="2760308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B82D8A8-9113-8341-A91E-B1243421C0E3}"/>
              </a:ext>
            </a:extLst>
          </p:cNvPr>
          <p:cNvSpPr/>
          <p:nvPr/>
        </p:nvSpPr>
        <p:spPr>
          <a:xfrm>
            <a:off x="9868813" y="35813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95CB200-D531-754B-93E4-4DA691780796}"/>
              </a:ext>
            </a:extLst>
          </p:cNvPr>
          <p:cNvSpPr/>
          <p:nvPr/>
        </p:nvSpPr>
        <p:spPr>
          <a:xfrm>
            <a:off x="9630074" y="390790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D762093-BF55-3247-A022-5FF24CFF8FCC}"/>
              </a:ext>
            </a:extLst>
          </p:cNvPr>
          <p:cNvSpPr/>
          <p:nvPr/>
        </p:nvSpPr>
        <p:spPr>
          <a:xfrm>
            <a:off x="9801436" y="382256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C99C36E-46F1-5746-BBBC-F9B504120364}"/>
              </a:ext>
            </a:extLst>
          </p:cNvPr>
          <p:cNvSpPr/>
          <p:nvPr/>
        </p:nvSpPr>
        <p:spPr>
          <a:xfrm>
            <a:off x="9334085" y="399978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29AB707-CF1C-DA4A-97C8-AD6924014AFA}"/>
              </a:ext>
            </a:extLst>
          </p:cNvPr>
          <p:cNvSpPr/>
          <p:nvPr/>
        </p:nvSpPr>
        <p:spPr>
          <a:xfrm>
            <a:off x="9716413" y="34289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C36C382-4608-E54C-B3F5-E436704B7FE7}"/>
              </a:ext>
            </a:extLst>
          </p:cNvPr>
          <p:cNvSpPr/>
          <p:nvPr/>
        </p:nvSpPr>
        <p:spPr>
          <a:xfrm>
            <a:off x="9436705" y="368615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B2985D3-8BF5-B647-A207-C990E956FCF2}"/>
              </a:ext>
            </a:extLst>
          </p:cNvPr>
          <p:cNvSpPr/>
          <p:nvPr/>
        </p:nvSpPr>
        <p:spPr>
          <a:xfrm>
            <a:off x="9793278" y="4275856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8952A51-1C37-5A41-BC2F-3C7F25FA0D5C}"/>
              </a:ext>
            </a:extLst>
          </p:cNvPr>
          <p:cNvSpPr/>
          <p:nvPr/>
        </p:nvSpPr>
        <p:spPr>
          <a:xfrm>
            <a:off x="10021213" y="37337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8A32C31-2DF3-D547-8D1A-D82D0CD68DFF}"/>
              </a:ext>
            </a:extLst>
          </p:cNvPr>
          <p:cNvSpPr/>
          <p:nvPr/>
        </p:nvSpPr>
        <p:spPr>
          <a:xfrm>
            <a:off x="9782474" y="406030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8AB4727-D837-9C4F-AF92-AEF19487B6CB}"/>
              </a:ext>
            </a:extLst>
          </p:cNvPr>
          <p:cNvSpPr/>
          <p:nvPr/>
        </p:nvSpPr>
        <p:spPr>
          <a:xfrm>
            <a:off x="9953836" y="397496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FDAFADF-7A9E-3240-A2AA-7B54999415C7}"/>
              </a:ext>
            </a:extLst>
          </p:cNvPr>
          <p:cNvSpPr/>
          <p:nvPr/>
        </p:nvSpPr>
        <p:spPr>
          <a:xfrm>
            <a:off x="9486485" y="415218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2214830-E95F-B74F-B7D2-CD1165DBFB64}"/>
              </a:ext>
            </a:extLst>
          </p:cNvPr>
          <p:cNvSpPr/>
          <p:nvPr/>
        </p:nvSpPr>
        <p:spPr>
          <a:xfrm>
            <a:off x="9868813" y="35813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ACCFDE-9AE6-1046-8274-A016314C75B6}"/>
              </a:ext>
            </a:extLst>
          </p:cNvPr>
          <p:cNvSpPr/>
          <p:nvPr/>
        </p:nvSpPr>
        <p:spPr>
          <a:xfrm>
            <a:off x="9589105" y="383855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D512F2D-4FE0-EC47-9951-235082E16DC7}"/>
              </a:ext>
            </a:extLst>
          </p:cNvPr>
          <p:cNvSpPr/>
          <p:nvPr/>
        </p:nvSpPr>
        <p:spPr>
          <a:xfrm>
            <a:off x="9945678" y="4428256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C5FBCE9A-641C-9B4F-B674-C40900138EC2}"/>
              </a:ext>
            </a:extLst>
          </p:cNvPr>
          <p:cNvSpPr/>
          <p:nvPr/>
        </p:nvSpPr>
        <p:spPr>
          <a:xfrm>
            <a:off x="10173613" y="38861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713E530E-2086-4249-9EA6-8469053B333B}"/>
              </a:ext>
            </a:extLst>
          </p:cNvPr>
          <p:cNvSpPr/>
          <p:nvPr/>
        </p:nvSpPr>
        <p:spPr>
          <a:xfrm>
            <a:off x="9934874" y="421270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EA29358-8E3A-E54A-AFB8-7CB14F6C2AB4}"/>
              </a:ext>
            </a:extLst>
          </p:cNvPr>
          <p:cNvSpPr/>
          <p:nvPr/>
        </p:nvSpPr>
        <p:spPr>
          <a:xfrm>
            <a:off x="10106236" y="4127367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5056173-D0EC-6B46-95FF-A5C925069C06}"/>
              </a:ext>
            </a:extLst>
          </p:cNvPr>
          <p:cNvSpPr/>
          <p:nvPr/>
        </p:nvSpPr>
        <p:spPr>
          <a:xfrm>
            <a:off x="9638885" y="430458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C865629-2AD9-504C-A43B-5F2ABE0139E5}"/>
              </a:ext>
            </a:extLst>
          </p:cNvPr>
          <p:cNvSpPr/>
          <p:nvPr/>
        </p:nvSpPr>
        <p:spPr>
          <a:xfrm>
            <a:off x="10021213" y="373373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1659C72-962E-1D46-82F4-754C0BDE4431}"/>
              </a:ext>
            </a:extLst>
          </p:cNvPr>
          <p:cNvSpPr/>
          <p:nvPr/>
        </p:nvSpPr>
        <p:spPr>
          <a:xfrm>
            <a:off x="9234525" y="463564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E945D29-8238-DE46-B501-D36A8C3911C4}"/>
              </a:ext>
            </a:extLst>
          </p:cNvPr>
          <p:cNvSpPr/>
          <p:nvPr/>
        </p:nvSpPr>
        <p:spPr>
          <a:xfrm>
            <a:off x="9591098" y="522534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A931BE3-98D3-B44C-B173-1B83D2CCC8EB}"/>
              </a:ext>
            </a:extLst>
          </p:cNvPr>
          <p:cNvSpPr/>
          <p:nvPr/>
        </p:nvSpPr>
        <p:spPr>
          <a:xfrm>
            <a:off x="9819033" y="468322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D832654-A33E-DD47-AFDC-5DD96582A0AD}"/>
              </a:ext>
            </a:extLst>
          </p:cNvPr>
          <p:cNvSpPr/>
          <p:nvPr/>
        </p:nvSpPr>
        <p:spPr>
          <a:xfrm>
            <a:off x="9580294" y="500979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094D7797-F530-E54A-ACA7-3313B2B6E67B}"/>
              </a:ext>
            </a:extLst>
          </p:cNvPr>
          <p:cNvSpPr/>
          <p:nvPr/>
        </p:nvSpPr>
        <p:spPr>
          <a:xfrm>
            <a:off x="9751656" y="492445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DDD5837-19C0-8340-A36D-7388DF258214}"/>
              </a:ext>
            </a:extLst>
          </p:cNvPr>
          <p:cNvSpPr/>
          <p:nvPr/>
        </p:nvSpPr>
        <p:spPr>
          <a:xfrm>
            <a:off x="9284305" y="5101672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EABD682-E9C5-4E40-AEC1-0627B77A29DE}"/>
              </a:ext>
            </a:extLst>
          </p:cNvPr>
          <p:cNvSpPr/>
          <p:nvPr/>
        </p:nvSpPr>
        <p:spPr>
          <a:xfrm>
            <a:off x="9666633" y="453082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CD942B10-43E9-0B4D-A165-D45007A4201C}"/>
              </a:ext>
            </a:extLst>
          </p:cNvPr>
          <p:cNvSpPr/>
          <p:nvPr/>
        </p:nvSpPr>
        <p:spPr>
          <a:xfrm>
            <a:off x="10046968" y="463564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6B2392E-B393-4B48-9B5D-EC309ABD7C52}"/>
              </a:ext>
            </a:extLst>
          </p:cNvPr>
          <p:cNvSpPr/>
          <p:nvPr/>
        </p:nvSpPr>
        <p:spPr>
          <a:xfrm>
            <a:off x="10403541" y="5225344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09D7561-EE7D-B94E-8650-E7F7D91B1D59}"/>
              </a:ext>
            </a:extLst>
          </p:cNvPr>
          <p:cNvSpPr/>
          <p:nvPr/>
        </p:nvSpPr>
        <p:spPr>
          <a:xfrm>
            <a:off x="10631476" y="468322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B258B36-9ED0-FD43-8C03-81C268C22D61}"/>
              </a:ext>
            </a:extLst>
          </p:cNvPr>
          <p:cNvSpPr/>
          <p:nvPr/>
        </p:nvSpPr>
        <p:spPr>
          <a:xfrm>
            <a:off x="10392737" y="500979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3058977D-BF68-214F-8F6C-DD8ECDB7D737}"/>
              </a:ext>
            </a:extLst>
          </p:cNvPr>
          <p:cNvSpPr/>
          <p:nvPr/>
        </p:nvSpPr>
        <p:spPr>
          <a:xfrm>
            <a:off x="10564099" y="4924455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93505C60-7F0B-D347-80E9-D368B2978F89}"/>
              </a:ext>
            </a:extLst>
          </p:cNvPr>
          <p:cNvSpPr/>
          <p:nvPr/>
        </p:nvSpPr>
        <p:spPr>
          <a:xfrm>
            <a:off x="10096748" y="5101672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E2F9729-05A3-AE45-AA26-4D110041C1EF}"/>
              </a:ext>
            </a:extLst>
          </p:cNvPr>
          <p:cNvSpPr/>
          <p:nvPr/>
        </p:nvSpPr>
        <p:spPr>
          <a:xfrm>
            <a:off x="10479076" y="4530823"/>
            <a:ext cx="45720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E5D809C-5C51-9B48-BA2A-E9779AD9ED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1720832"/>
              </p:ext>
            </p:extLst>
          </p:nvPr>
        </p:nvGraphicFramePr>
        <p:xfrm>
          <a:off x="580278" y="2198334"/>
          <a:ext cx="634299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429">
                  <a:extLst>
                    <a:ext uri="{9D8B030D-6E8A-4147-A177-3AD203B41FA5}">
                      <a16:colId xmlns:a16="http://schemas.microsoft.com/office/drawing/2014/main" val="2177091203"/>
                    </a:ext>
                  </a:extLst>
                </a:gridCol>
                <a:gridCol w="5620563">
                  <a:extLst>
                    <a:ext uri="{9D8B030D-6E8A-4147-A177-3AD203B41FA5}">
                      <a16:colId xmlns:a16="http://schemas.microsoft.com/office/drawing/2014/main" val="7442169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Done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668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Draw Map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276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Add KML Layer, Housing Layer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653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Make each neighbourhood an object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757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Add heatmap calculations to neighbourhood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83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Use neighbourhood objects as filter inputs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38705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9098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2215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E6AA7-F6F5-2249-860C-8201B9CF3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Datasets: Chicago </a:t>
            </a:r>
            <a:r>
              <a:rPr lang="en-US" dirty="0" err="1"/>
              <a:t>DaTA</a:t>
            </a:r>
            <a:r>
              <a:rPr lang="en-US" dirty="0"/>
              <a:t> PORTAL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45EDE-5D93-8A4E-BD4D-22B15961F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/>
              <a:t>DATA LOCATIONS ARE:</a:t>
            </a:r>
          </a:p>
          <a:p>
            <a:pPr marL="0" indent="0">
              <a:buNone/>
            </a:pPr>
            <a:r>
              <a:rPr lang="en-US" dirty="0"/>
              <a:t>Affordable Housing: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https://data.cityofchicago.org/Community-Economic-Development/Affordable-Rental-Housing-Developments/s6ha-ppgi</a:t>
            </a:r>
            <a:endParaRPr lang="en-US" dirty="0"/>
          </a:p>
          <a:p>
            <a:pPr lvl="1"/>
            <a:r>
              <a:rPr lang="en-US" dirty="0"/>
              <a:t>API ENDPOINT: </a:t>
            </a:r>
            <a:r>
              <a:rPr lang="en-US" dirty="0">
                <a:hlinkClick r:id="rId3"/>
              </a:rPr>
              <a:t>https://data.cityofchicago.org/resource/s6ha-ppgi.json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Hardship Indicators Census Data: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https://data.cityofchicago.org/Health-Human-Services/Census-Data-Selected-socioeconomic-indicators-in-C/kn9c-c2s2 </a:t>
            </a:r>
            <a:endParaRPr lang="en-US" dirty="0"/>
          </a:p>
          <a:p>
            <a:pPr lvl="1"/>
            <a:r>
              <a:rPr lang="en-US" dirty="0"/>
              <a:t>API ENDPOINT: </a:t>
            </a:r>
            <a:r>
              <a:rPr lang="en-US" dirty="0">
                <a:hlinkClick r:id="rId5"/>
              </a:rPr>
              <a:t>https://data.cityofchicago.org/resource/kc9i-wq85.json</a:t>
            </a:r>
            <a:endParaRPr lang="en-US" dirty="0"/>
          </a:p>
          <a:p>
            <a:pPr marL="0" indent="0">
              <a:buNone/>
            </a:pPr>
            <a:r>
              <a:rPr lang="en-GB" dirty="0"/>
              <a:t>Neighbourhood</a:t>
            </a:r>
            <a:r>
              <a:rPr lang="en-US" dirty="0"/>
              <a:t> KML Data:</a:t>
            </a:r>
          </a:p>
          <a:p>
            <a:pPr marL="0" indent="0">
              <a:buNone/>
            </a:pPr>
            <a:r>
              <a:rPr lang="en-US" dirty="0">
                <a:hlinkClick r:id="rId6"/>
              </a:rPr>
              <a:t>https://data.cityofchicago.org/Facilities-Geographic-Boundaries/Boundaries-Neighborhoods-KML/buma-fjbv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39318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LightSeedRightStep">
      <a:dk1>
        <a:srgbClr val="000000"/>
      </a:dk1>
      <a:lt1>
        <a:srgbClr val="FFFFFF"/>
      </a:lt1>
      <a:dk2>
        <a:srgbClr val="242E41"/>
      </a:dk2>
      <a:lt2>
        <a:srgbClr val="E8E3E2"/>
      </a:lt2>
      <a:accent1>
        <a:srgbClr val="7BA9B8"/>
      </a:accent1>
      <a:accent2>
        <a:srgbClr val="7F93BA"/>
      </a:accent2>
      <a:accent3>
        <a:srgbClr val="9A96C6"/>
      </a:accent3>
      <a:accent4>
        <a:srgbClr val="9C7FBA"/>
      </a:accent4>
      <a:accent5>
        <a:srgbClr val="C093C5"/>
      </a:accent5>
      <a:accent6>
        <a:srgbClr val="BA7FA7"/>
      </a:accent6>
      <a:hlink>
        <a:srgbClr val="AB7564"/>
      </a:hlink>
      <a:folHlink>
        <a:srgbClr val="7F7F7F"/>
      </a:folHlink>
    </a:clrScheme>
    <a:fontScheme name="Dividend">
      <a:maj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3044</TotalTime>
  <Words>359</Words>
  <Application>Microsoft Macintosh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 Nova Light</vt:lpstr>
      <vt:lpstr>Gill Sans MT</vt:lpstr>
      <vt:lpstr>Wingdings 2</vt:lpstr>
      <vt:lpstr>DividendVTI</vt:lpstr>
      <vt:lpstr>Poverty &amp; Housing in Chicago</vt:lpstr>
      <vt:lpstr>PROJECT DESCRIPTION</vt:lpstr>
      <vt:lpstr>Map Plotting Concept</vt:lpstr>
      <vt:lpstr>Dashboard Concept</vt:lpstr>
      <vt:lpstr>Database Structure</vt:lpstr>
      <vt:lpstr>Map Plotting Work</vt:lpstr>
      <vt:lpstr>Datasets: Chicago DaTA PORTAL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Poverty &amp; Housing in Chicago</dc:title>
  <dc:creator>patrick murphy</dc:creator>
  <cp:lastModifiedBy>patrick murphy</cp:lastModifiedBy>
  <cp:revision>9</cp:revision>
  <dcterms:created xsi:type="dcterms:W3CDTF">2019-12-11T03:22:46Z</dcterms:created>
  <dcterms:modified xsi:type="dcterms:W3CDTF">2019-12-13T19:17:18Z</dcterms:modified>
</cp:coreProperties>
</file>